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339" r:id="rId3"/>
    <p:sldId id="314" r:id="rId4"/>
    <p:sldId id="348" r:id="rId5"/>
    <p:sldId id="341" r:id="rId6"/>
    <p:sldId id="296" r:id="rId7"/>
    <p:sldId id="326" r:id="rId8"/>
    <p:sldId id="300" r:id="rId9"/>
    <p:sldId id="361" r:id="rId10"/>
    <p:sldId id="268" r:id="rId11"/>
    <p:sldId id="277" r:id="rId12"/>
    <p:sldId id="301" r:id="rId13"/>
    <p:sldId id="324" r:id="rId14"/>
    <p:sldId id="322" r:id="rId15"/>
    <p:sldId id="271" r:id="rId16"/>
    <p:sldId id="265" r:id="rId17"/>
    <p:sldId id="287" r:id="rId18"/>
    <p:sldId id="311" r:id="rId19"/>
    <p:sldId id="360" r:id="rId20"/>
    <p:sldId id="349" r:id="rId21"/>
    <p:sldId id="282" r:id="rId22"/>
    <p:sldId id="284" r:id="rId23"/>
    <p:sldId id="293" r:id="rId24"/>
    <p:sldId id="283" r:id="rId25"/>
    <p:sldId id="267" r:id="rId26"/>
    <p:sldId id="354" r:id="rId27"/>
    <p:sldId id="344" r:id="rId28"/>
    <p:sldId id="274" r:id="rId29"/>
    <p:sldId id="275" r:id="rId30"/>
    <p:sldId id="358" r:id="rId31"/>
    <p:sldId id="337" r:id="rId32"/>
    <p:sldId id="353" r:id="rId33"/>
    <p:sldId id="334" r:id="rId34"/>
    <p:sldId id="304" r:id="rId35"/>
    <p:sldId id="280" r:id="rId36"/>
    <p:sldId id="319" r:id="rId37"/>
    <p:sldId id="347" r:id="rId38"/>
    <p:sldId id="316" r:id="rId39"/>
    <p:sldId id="325" r:id="rId40"/>
    <p:sldId id="345" r:id="rId41"/>
    <p:sldId id="336" r:id="rId42"/>
    <p:sldId id="340" r:id="rId43"/>
    <p:sldId id="305" r:id="rId44"/>
    <p:sldId id="307" r:id="rId45"/>
    <p:sldId id="357" r:id="rId46"/>
    <p:sldId id="291" r:id="rId47"/>
    <p:sldId id="327" r:id="rId48"/>
    <p:sldId id="359" r:id="rId49"/>
    <p:sldId id="330" r:id="rId50"/>
    <p:sldId id="328" r:id="rId51"/>
    <p:sldId id="262" r:id="rId52"/>
    <p:sldId id="313" r:id="rId53"/>
    <p:sldId id="356" r:id="rId54"/>
    <p:sldId id="317" r:id="rId55"/>
    <p:sldId id="318" r:id="rId56"/>
    <p:sldId id="352" r:id="rId57"/>
    <p:sldId id="257" r:id="rId58"/>
    <p:sldId id="355" r:id="rId59"/>
  </p:sldIdLst>
  <p:sldSz cx="9144000" cy="6858000" type="screen4x3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74" d="100"/>
          <a:sy n="74" d="100"/>
        </p:scale>
        <p:origin x="-104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40" d="100"/>
        <a:sy n="40" d="100"/>
      </p:scale>
      <p:origin x="0" y="336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F4162-5989-4F65-8FCD-69F9E47B45ED}" type="datetimeFigureOut">
              <a:rPr lang="en-US" smtClean="0"/>
              <a:pPr/>
              <a:t>9/6/2007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B9AA8-D228-4276-BFDB-420D3C917E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F4162-5989-4F65-8FCD-69F9E47B45ED}" type="datetimeFigureOut">
              <a:rPr lang="en-US" smtClean="0"/>
              <a:pPr/>
              <a:t>9/6/2007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B9AA8-D228-4276-BFDB-420D3C917E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F4162-5989-4F65-8FCD-69F9E47B45ED}" type="datetimeFigureOut">
              <a:rPr lang="en-US" smtClean="0"/>
              <a:pPr/>
              <a:t>9/6/2007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B9AA8-D228-4276-BFDB-420D3C917E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F4162-5989-4F65-8FCD-69F9E47B45ED}" type="datetimeFigureOut">
              <a:rPr lang="en-US" smtClean="0"/>
              <a:pPr/>
              <a:t>9/6/2007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B9AA8-D228-4276-BFDB-420D3C917E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F4162-5989-4F65-8FCD-69F9E47B45ED}" type="datetimeFigureOut">
              <a:rPr lang="en-US" smtClean="0"/>
              <a:pPr/>
              <a:t>9/6/2007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B9AA8-D228-4276-BFDB-420D3C917E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F4162-5989-4F65-8FCD-69F9E47B45ED}" type="datetimeFigureOut">
              <a:rPr lang="en-US" smtClean="0"/>
              <a:pPr/>
              <a:t>9/6/2007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B9AA8-D228-4276-BFDB-420D3C917E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F4162-5989-4F65-8FCD-69F9E47B45ED}" type="datetimeFigureOut">
              <a:rPr lang="en-US" smtClean="0"/>
              <a:pPr/>
              <a:t>9/6/2007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B9AA8-D228-4276-BFDB-420D3C917E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F4162-5989-4F65-8FCD-69F9E47B45ED}" type="datetimeFigureOut">
              <a:rPr lang="en-US" smtClean="0"/>
              <a:pPr/>
              <a:t>9/6/2007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B9AA8-D228-4276-BFDB-420D3C917E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F4162-5989-4F65-8FCD-69F9E47B45ED}" type="datetimeFigureOut">
              <a:rPr lang="en-US" smtClean="0"/>
              <a:pPr/>
              <a:t>9/6/2007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B9AA8-D228-4276-BFDB-420D3C917E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F4162-5989-4F65-8FCD-69F9E47B45ED}" type="datetimeFigureOut">
              <a:rPr lang="en-US" smtClean="0"/>
              <a:pPr/>
              <a:t>9/6/2007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B9AA8-D228-4276-BFDB-420D3C917E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F4162-5989-4F65-8FCD-69F9E47B45ED}" type="datetimeFigureOut">
              <a:rPr lang="en-US" smtClean="0"/>
              <a:pPr/>
              <a:t>9/6/2007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B9AA8-D228-4276-BFDB-420D3C917E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EF4162-5989-4F65-8FCD-69F9E47B45ED}" type="datetimeFigureOut">
              <a:rPr lang="en-US" smtClean="0"/>
              <a:pPr/>
              <a:t>9/6/2007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FB9AA8-D228-4276-BFDB-420D3C917E0E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7" Type="http://schemas.openxmlformats.org/officeDocument/2006/relationships/image" Target="../media/image81.gif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gif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1.jpe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6.jpe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James I by Decritz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4250125" y="457200"/>
            <a:ext cx="4893874" cy="6019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James_I_of_England_by_Daniel_Mytens_in_162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8620"/>
            <a:ext cx="4215097" cy="61645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ible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514600" y="0"/>
            <a:ext cx="41148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harles-i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4394729" cy="571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Charles I triple portrait.jpg"/>
          <p:cNvPicPr>
            <a:picLocks noGrp="1" noChangeAspect="1"/>
          </p:cNvPicPr>
          <p:nvPr isPhoto="1"/>
        </p:nvPicPr>
        <p:blipFill>
          <a:blip r:embed="rId3">
            <a:lum/>
          </a:blip>
          <a:stretch>
            <a:fillRect/>
          </a:stretch>
        </p:blipFill>
        <p:spPr>
          <a:xfrm>
            <a:off x="3489766" y="2209800"/>
            <a:ext cx="5654234" cy="4648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enrietta Maria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" y="1"/>
            <a:ext cx="3352799" cy="40651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Henrietta_Maria.jpg"/>
          <p:cNvPicPr>
            <a:picLocks noGrp="1" noChangeAspect="1"/>
          </p:cNvPicPr>
          <p:nvPr isPhoto="1"/>
        </p:nvPicPr>
        <p:blipFill>
          <a:blip r:embed="rId3">
            <a:lum/>
          </a:blip>
          <a:stretch>
            <a:fillRect/>
          </a:stretch>
        </p:blipFill>
        <p:spPr>
          <a:xfrm>
            <a:off x="381000" y="3568155"/>
            <a:ext cx="2514600" cy="328984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HenriettaMariaofFrance02.jpg"/>
          <p:cNvPicPr>
            <a:picLocks noGrp="1" noChangeAspect="1"/>
          </p:cNvPicPr>
          <p:nvPr isPhoto="1"/>
        </p:nvPicPr>
        <p:blipFill>
          <a:blip r:embed="rId4">
            <a:lum/>
          </a:blip>
          <a:stretch>
            <a:fillRect/>
          </a:stretch>
        </p:blipFill>
        <p:spPr>
          <a:xfrm>
            <a:off x="3276600" y="0"/>
            <a:ext cx="5867400" cy="68082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p of Puritan migration to New England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708025" y="0"/>
            <a:ext cx="77279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gna Carta 1215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423863"/>
            <a:ext cx="9144000" cy="60086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harles I raising his Standard at Nottingham Castle, August 22nd, 1642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524000" y="0"/>
            <a:ext cx="6019800" cy="369235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Cromwell at the Storming of Basing House by Ernest Crofts.jpg"/>
          <p:cNvPicPr>
            <a:picLocks noGrp="1" noChangeAspect="1"/>
          </p:cNvPicPr>
          <p:nvPr isPhoto="1"/>
        </p:nvPicPr>
        <p:blipFill>
          <a:blip r:embed="rId3">
            <a:lum/>
          </a:blip>
          <a:stretch>
            <a:fillRect/>
          </a:stretch>
        </p:blipFill>
        <p:spPr>
          <a:xfrm>
            <a:off x="2233119" y="3429000"/>
            <a:ext cx="4934060" cy="342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Cooper%2C_Oliver_Cromwell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733800"/>
            <a:ext cx="2542618" cy="3124200"/>
          </a:xfrm>
          <a:prstGeom prst="rect">
            <a:avLst/>
          </a:prstGeom>
        </p:spPr>
      </p:pic>
      <p:pic>
        <p:nvPicPr>
          <p:cNvPr id="5" name="Picture 4" descr="Charles I, 1600-49 King of Great Britain and Ireland  by Mytens 1631.jpg"/>
          <p:cNvPicPr>
            <a:picLocks noGrp="1" noChangeAspect="1"/>
          </p:cNvPicPr>
          <p:nvPr isPhoto="1"/>
        </p:nvPicPr>
        <p:blipFill>
          <a:blip r:embed="rId5">
            <a:lum/>
          </a:blip>
          <a:stretch>
            <a:fillRect/>
          </a:stretch>
        </p:blipFill>
        <p:spPr>
          <a:xfrm>
            <a:off x="6858001" y="-1"/>
            <a:ext cx="2286000" cy="33442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ttle of Naseby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4902835" cy="4800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Battle of Naseby map.jpg"/>
          <p:cNvPicPr>
            <a:picLocks noGrp="1" noChangeAspect="1"/>
          </p:cNvPicPr>
          <p:nvPr isPhoto="1"/>
        </p:nvPicPr>
        <p:blipFill>
          <a:blip r:embed="rId3">
            <a:lum/>
          </a:blip>
          <a:stretch>
            <a:fillRect/>
          </a:stretch>
        </p:blipFill>
        <p:spPr>
          <a:xfrm>
            <a:off x="3352800" y="2931848"/>
            <a:ext cx="5791200" cy="39261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romwell dissolving the Long Parliament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128838" y="0"/>
            <a:ext cx="48863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igo Jones, 1573-1652 by Hogarth 1757-58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009775" y="0"/>
            <a:ext cx="51228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nqueting_House_Londo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015" y="0"/>
            <a:ext cx="7807969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ir Walter Raleigh by Nicholas Hilliard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762125" y="0"/>
            <a:ext cx="56197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hitehall interior 1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4765675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989818_The%20Banqueting%20House%20-%20Things%20to%20See%20-%20Rubens.jpg"/>
          <p:cNvPicPr>
            <a:picLocks noGrp="1" noChangeAspect="1"/>
          </p:cNvPicPr>
          <p:nvPr isPhoto="1"/>
        </p:nvPicPr>
        <p:blipFill>
          <a:blip r:embed="rId3">
            <a:lum/>
          </a:blip>
          <a:stretch>
            <a:fillRect/>
          </a:stretch>
        </p:blipFill>
        <p:spPr>
          <a:xfrm>
            <a:off x="2853838" y="3505200"/>
            <a:ext cx="6290162" cy="3068638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ff98_00219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7750" y="457200"/>
            <a:ext cx="4286250" cy="26765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ntemporary_German_print_depicting_Charles_I%27s_beheading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704850" y="0"/>
            <a:ext cx="77343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romwell at Dunbar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58763" y="0"/>
            <a:ext cx="86264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nglish%20Civil%20War%20Alliances%20Map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660525" y="0"/>
            <a:ext cx="58229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romwell armor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873250" y="0"/>
            <a:ext cx="539591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eerstraaten Battle of Scheveningen 1653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581025"/>
            <a:ext cx="9144000" cy="5695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romwell_death_mask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3130" y="0"/>
            <a:ext cx="4751070" cy="68197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he Arrival of Charles II at The Hague, 15 May 1660 by Bouttats 1738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76200" y="0"/>
            <a:ext cx="899001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harles II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519363" y="0"/>
            <a:ext cx="41036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harles II Dancing at The Hague, May 1660 by Coques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293688"/>
            <a:ext cx="9144000" cy="6270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_1635_Nova_Virginiae_Tabula_Blaeu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27013" y="0"/>
            <a:ext cx="86883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oyalSociety20040420CopyrightKaihsuTai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94855"/>
            <a:ext cx="9144000" cy="60682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econd Anglo-Dutch War Storck Four Days Battle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176213"/>
            <a:ext cx="9144000" cy="6505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met from Bayeaux Tapestry 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4425" y="0"/>
            <a:ext cx="6595149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lague in London 1665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422525" y="0"/>
            <a:ext cx="42973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ollar_london_1666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47650" y="0"/>
            <a:ext cx="864711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ondon_st_pauls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4495800" y="439651"/>
            <a:ext cx="4648200" cy="6037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sir_christopher_wren.jpg"/>
          <p:cNvPicPr>
            <a:picLocks noChangeAspect="1"/>
          </p:cNvPicPr>
          <p:nvPr/>
        </p:nvPicPr>
        <p:blipFill>
          <a:blip r:embed="rId3"/>
          <a:srcRect l="3719" t="3750" r="3719" b="3750"/>
          <a:stretch>
            <a:fillRect/>
          </a:stretch>
        </p:blipFill>
        <p:spPr>
          <a:xfrm>
            <a:off x="-1" y="457200"/>
            <a:ext cx="4497859" cy="5943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ibrary by Wren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28600" y="228600"/>
            <a:ext cx="2919800" cy="441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Christ Church by Wren.jpg"/>
          <p:cNvPicPr>
            <a:picLocks noGrp="1" noChangeAspect="1"/>
          </p:cNvPicPr>
          <p:nvPr isPhoto="1"/>
        </p:nvPicPr>
        <p:blipFill>
          <a:blip r:embed="rId3">
            <a:lum/>
          </a:blip>
          <a:stretch>
            <a:fillRect/>
          </a:stretch>
        </p:blipFill>
        <p:spPr>
          <a:xfrm>
            <a:off x="6457950" y="2057400"/>
            <a:ext cx="2686050" cy="3581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St_Pauls_Cathedral_from_West_-_Feb_2007.jpg"/>
          <p:cNvPicPr>
            <a:picLocks noGrp="1" noChangeAspect="1"/>
          </p:cNvPicPr>
          <p:nvPr isPhoto="1"/>
        </p:nvPicPr>
        <p:blipFill>
          <a:blip r:embed="rId4" cstate="print">
            <a:lum/>
          </a:blip>
          <a:stretch>
            <a:fillRect/>
          </a:stretch>
        </p:blipFill>
        <p:spPr>
          <a:xfrm>
            <a:off x="3200400" y="3886200"/>
            <a:ext cx="3078498" cy="2819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502px-WhitehallWren.jpg"/>
          <p:cNvPicPr>
            <a:picLocks noGrp="1" noChangeAspect="1"/>
          </p:cNvPicPr>
          <p:nvPr isPhoto="1"/>
        </p:nvPicPr>
        <p:blipFill>
          <a:blip r:embed="rId5">
            <a:lum/>
          </a:blip>
          <a:stretch>
            <a:fillRect/>
          </a:stretch>
        </p:blipFill>
        <p:spPr>
          <a:xfrm>
            <a:off x="3505200" y="228600"/>
            <a:ext cx="2868613" cy="3429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hird Anglo-Dutch War Battle of Texel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1212850"/>
            <a:ext cx="9144000" cy="4432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ames II 1633-1701 by Largilliere 1686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735138" y="0"/>
            <a:ext cx="56737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ry II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205038" y="0"/>
            <a:ext cx="47323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Virginia Carolina Hondius 1630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96838"/>
            <a:ext cx="9144000" cy="66627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he Departure of William of Orange and Princess Mary for Holland, November 1677 by van de Velde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274638"/>
            <a:ext cx="9144000" cy="6308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amuel Pepys, 1633-1703 by Kneller 1689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741488" y="0"/>
            <a:ext cx="56610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ir_francis_bacon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4181475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Bacon Novum Organum.jpg"/>
          <p:cNvPicPr>
            <a:picLocks noGrp="1" noChangeAspect="1"/>
          </p:cNvPicPr>
          <p:nvPr isPhoto="1"/>
        </p:nvPicPr>
        <p:blipFill>
          <a:blip r:embed="rId3">
            <a:lum/>
          </a:blip>
          <a:stretch>
            <a:fillRect/>
          </a:stretch>
        </p:blipFill>
        <p:spPr>
          <a:xfrm>
            <a:off x="4389437" y="0"/>
            <a:ext cx="47545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ook%5B1%5D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727200" y="0"/>
            <a:ext cx="568801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ooke micrographia 1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6096000" y="2743200"/>
            <a:ext cx="2770823" cy="411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hooke micrographia title page.jpg"/>
          <p:cNvPicPr>
            <a:picLocks noGrp="1" noChangeAspect="1"/>
          </p:cNvPicPr>
          <p:nvPr isPhoto="1"/>
        </p:nvPicPr>
        <p:blipFill>
          <a:blip r:embed="rId3">
            <a:lum/>
          </a:blip>
          <a:stretch>
            <a:fillRect/>
          </a:stretch>
        </p:blipFill>
        <p:spPr>
          <a:xfrm>
            <a:off x="2362200" y="304800"/>
            <a:ext cx="3352799" cy="5330914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hooke micrographia 2.jpg"/>
          <p:cNvPicPr>
            <a:picLocks noGrp="1" noChangeAspect="1"/>
          </p:cNvPicPr>
          <p:nvPr isPhoto="1"/>
        </p:nvPicPr>
        <p:blipFill>
          <a:blip r:embed="rId4">
            <a:lum/>
          </a:blip>
          <a:stretch>
            <a:fillRect/>
          </a:stretch>
        </p:blipFill>
        <p:spPr>
          <a:xfrm>
            <a:off x="5353579" y="152400"/>
            <a:ext cx="3790421" cy="2971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hooke micrographia 3.jpg"/>
          <p:cNvPicPr>
            <a:picLocks noGrp="1" noChangeAspect="1"/>
          </p:cNvPicPr>
          <p:nvPr isPhoto="1"/>
        </p:nvPicPr>
        <p:blipFill>
          <a:blip r:embed="rId5">
            <a:lum/>
          </a:blip>
          <a:stretch>
            <a:fillRect/>
          </a:stretch>
        </p:blipFill>
        <p:spPr>
          <a:xfrm>
            <a:off x="0" y="2286000"/>
            <a:ext cx="2895600" cy="43600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obert Boyle kerseboom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8600"/>
            <a:ext cx="4981575" cy="6315075"/>
          </a:xfrm>
          <a:prstGeom prst="rect">
            <a:avLst/>
          </a:prstGeom>
        </p:spPr>
      </p:pic>
      <p:pic>
        <p:nvPicPr>
          <p:cNvPr id="3" name="Picture 2" descr="boyle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5422" y="1"/>
            <a:ext cx="2300377" cy="3657599"/>
          </a:xfrm>
          <a:prstGeom prst="rect">
            <a:avLst/>
          </a:prstGeom>
        </p:spPr>
      </p:pic>
      <p:pic>
        <p:nvPicPr>
          <p:cNvPr id="4" name="Picture 3" descr="boyle5-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5048" y="3048000"/>
            <a:ext cx="2348952" cy="3810000"/>
          </a:xfrm>
          <a:prstGeom prst="rect">
            <a:avLst/>
          </a:prstGeom>
        </p:spPr>
      </p:pic>
      <p:pic>
        <p:nvPicPr>
          <p:cNvPr id="5" name="Picture 4" descr="boyleNewExp1662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86600" y="0"/>
            <a:ext cx="2057400" cy="2918872"/>
          </a:xfrm>
          <a:prstGeom prst="rect">
            <a:avLst/>
          </a:prstGeom>
        </p:spPr>
      </p:pic>
      <p:pic>
        <p:nvPicPr>
          <p:cNvPr id="6" name="Picture 5" descr="chfa_01_img0149 Boyle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24400" y="3733800"/>
            <a:ext cx="2080480" cy="3124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dmond_Halley_5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452688" y="0"/>
            <a:ext cx="4237037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118533main_AC86-0720-2 Halley's Come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638800" y="4173194"/>
            <a:ext cx="3505200" cy="2684805"/>
          </a:xfrm>
          <a:prstGeom prst="rect">
            <a:avLst/>
          </a:prstGeom>
        </p:spPr>
      </p:pic>
      <p:pic>
        <p:nvPicPr>
          <p:cNvPr id="6" name="Picture 5" descr="Halley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1006" y="0"/>
            <a:ext cx="2772993" cy="3352800"/>
          </a:xfrm>
          <a:prstGeom prst="rect">
            <a:avLst/>
          </a:prstGeom>
        </p:spPr>
      </p:pic>
      <p:pic>
        <p:nvPicPr>
          <p:cNvPr id="7" name="Picture 6" descr="Lspn_comet_halley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3090863" cy="2153232"/>
          </a:xfrm>
          <a:prstGeom prst="rect">
            <a:avLst/>
          </a:prstGeom>
        </p:spPr>
      </p:pic>
      <p:pic>
        <p:nvPicPr>
          <p:cNvPr id="9" name="Picture 8" descr="P69 Halley's quadrant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4800" y="1371600"/>
            <a:ext cx="2138680" cy="3083560"/>
          </a:xfrm>
          <a:prstGeom prst="rect">
            <a:avLst/>
          </a:prstGeom>
        </p:spPr>
      </p:pic>
      <p:pic>
        <p:nvPicPr>
          <p:cNvPr id="8" name="Picture 7" descr="giottoview.gi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4285690"/>
            <a:ext cx="2738438" cy="25723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ewton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4992687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PrismAndLight.jpg"/>
          <p:cNvPicPr>
            <a:picLocks noGrp="1" noChangeAspect="1"/>
          </p:cNvPicPr>
          <p:nvPr isPhoto="1"/>
        </p:nvPicPr>
        <p:blipFill>
          <a:blip r:embed="rId3">
            <a:lum/>
          </a:blip>
          <a:stretch>
            <a:fillRect/>
          </a:stretch>
        </p:blipFill>
        <p:spPr>
          <a:xfrm>
            <a:off x="4056691" y="4267200"/>
            <a:ext cx="5087309" cy="2209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NewtonsTelescopeReplic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6781800" cy="5900961"/>
          </a:xfrm>
          <a:prstGeom prst="rect">
            <a:avLst/>
          </a:prstGeom>
        </p:spPr>
      </p:pic>
      <p:pic>
        <p:nvPicPr>
          <p:cNvPr id="2" name="Picture 1" descr="Newton telescope inside.bmp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9601" y="3871311"/>
            <a:ext cx="4724400" cy="29866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ewton-1702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5383107" cy="6705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Newton Principia.jpg"/>
          <p:cNvPicPr>
            <a:picLocks noGrp="1" noChangeAspect="1"/>
          </p:cNvPicPr>
          <p:nvPr isPhoto="1"/>
        </p:nvPicPr>
        <p:blipFill>
          <a:blip r:embed="rId3">
            <a:lum/>
          </a:blip>
          <a:stretch>
            <a:fillRect/>
          </a:stretch>
        </p:blipFill>
        <p:spPr>
          <a:xfrm>
            <a:off x="5695932" y="0"/>
            <a:ext cx="3142281" cy="4191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NewtonsPrincipia.jpg"/>
          <p:cNvPicPr>
            <a:picLocks noGrp="1" noChangeAspect="1"/>
          </p:cNvPicPr>
          <p:nvPr isPhoto="1"/>
        </p:nvPicPr>
        <p:blipFill>
          <a:blip r:embed="rId4" cstate="print">
            <a:lum/>
          </a:blip>
          <a:stretch>
            <a:fillRect/>
          </a:stretch>
        </p:blipFill>
        <p:spPr>
          <a:xfrm>
            <a:off x="5477807" y="4267200"/>
            <a:ext cx="3666193" cy="2438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moking by Adriaen Brouwer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457200"/>
            <a:ext cx="4393759" cy="586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The Smokers by Adriaen Brouwer.jpg"/>
          <p:cNvPicPr>
            <a:picLocks noGrp="1" noChangeAspect="1"/>
          </p:cNvPicPr>
          <p:nvPr isPhoto="1"/>
        </p:nvPicPr>
        <p:blipFill>
          <a:blip r:embed="rId3">
            <a:lum/>
          </a:blip>
          <a:stretch>
            <a:fillRect/>
          </a:stretch>
        </p:blipFill>
        <p:spPr>
          <a:xfrm>
            <a:off x="4439214" y="457200"/>
            <a:ext cx="4704786" cy="5867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EWTON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0" y="0"/>
            <a:ext cx="5488552" cy="4648200"/>
          </a:xfrm>
          <a:prstGeom prst="rect">
            <a:avLst/>
          </a:prstGeom>
        </p:spPr>
      </p:pic>
      <p:pic>
        <p:nvPicPr>
          <p:cNvPr id="6" name="Picture 5" descr="c0004746_09020825 optick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971800"/>
            <a:ext cx="2868016" cy="3886200"/>
          </a:xfrm>
          <a:prstGeom prst="rect">
            <a:avLst/>
          </a:prstGeom>
        </p:spPr>
      </p:pic>
      <p:pic>
        <p:nvPicPr>
          <p:cNvPr id="7" name="Picture 6" descr="Newton Method of Fluxions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9800" y="2999612"/>
            <a:ext cx="3124200" cy="38583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7723_gottfried_leibniz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857375" y="0"/>
            <a:ext cx="54292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saac_Newton_grave_in_Westminster_Abbey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000250" y="0"/>
            <a:ext cx="514191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ary_of_modena_lg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669280" cy="6858000"/>
          </a:xfrm>
          <a:prstGeom prst="rect">
            <a:avLst/>
          </a:prstGeom>
        </p:spPr>
      </p:pic>
      <p:pic>
        <p:nvPicPr>
          <p:cNvPr id="4" name="Picture 3" descr="Mary_of_Modena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00" y="2585103"/>
            <a:ext cx="3429000" cy="4272897"/>
          </a:xfrm>
          <a:prstGeom prst="rect">
            <a:avLst/>
          </a:prstGeom>
        </p:spPr>
      </p:pic>
      <p:pic>
        <p:nvPicPr>
          <p:cNvPr id="5" name="Picture 4" descr="mary_mod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55882" y="1"/>
            <a:ext cx="2002318" cy="25907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ames, Duke of York, 1633-1701 by Gascar 1672-73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127250" y="0"/>
            <a:ext cx="488791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amesii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046288" y="0"/>
            <a:ext cx="50514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illiam III Landing at Brixham, Torbay, 5 November 1688 by Wyck 1688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754188" y="0"/>
            <a:ext cx="56340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illiamIII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200275" y="0"/>
            <a:ext cx="47434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ary II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4937478" y="381000"/>
            <a:ext cx="4206521" cy="609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Portrait_of_William_III%2C_%281650-1702%29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1000"/>
            <a:ext cx="4856480" cy="6096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eorgeVilliers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3083366" y="1"/>
            <a:ext cx="3622233" cy="5105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Duke of Buckingham George Villiers.jpg"/>
          <p:cNvPicPr>
            <a:picLocks noGrp="1" noChangeAspect="1"/>
          </p:cNvPicPr>
          <p:nvPr isPhoto="1"/>
        </p:nvPicPr>
        <p:blipFill>
          <a:blip r:embed="rId3">
            <a:lum/>
          </a:blip>
          <a:stretch>
            <a:fillRect/>
          </a:stretch>
        </p:blipFill>
        <p:spPr>
          <a:xfrm>
            <a:off x="0" y="2286000"/>
            <a:ext cx="3805767" cy="457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Duke_of_Buckingham.jpg"/>
          <p:cNvPicPr>
            <a:picLocks noGrp="1" noChangeAspect="1"/>
          </p:cNvPicPr>
          <p:nvPr isPhoto="1"/>
        </p:nvPicPr>
        <p:blipFill>
          <a:blip r:embed="rId4">
            <a:lum/>
          </a:blip>
          <a:stretch>
            <a:fillRect/>
          </a:stretch>
        </p:blipFill>
        <p:spPr>
          <a:xfrm>
            <a:off x="6107288" y="1981200"/>
            <a:ext cx="3036711" cy="4876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inerva_and_Mercury_conduct_to_Virtue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127125" y="0"/>
            <a:ext cx="68897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uyfawkes2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" y="0"/>
            <a:ext cx="3451595" cy="4343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Gunpow1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3429000" y="152400"/>
            <a:ext cx="5715000" cy="2978547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STUgunpowder3.jpg"/>
          <p:cNvPicPr>
            <a:picLocks noGrp="1" noChangeAspect="1"/>
          </p:cNvPicPr>
          <p:nvPr isPhoto="1"/>
        </p:nvPicPr>
        <p:blipFill>
          <a:blip r:embed="rId4">
            <a:lum/>
          </a:blip>
          <a:stretch>
            <a:fillRect/>
          </a:stretch>
        </p:blipFill>
        <p:spPr>
          <a:xfrm>
            <a:off x="3429000" y="3276600"/>
            <a:ext cx="5715000" cy="334565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gunpowder3.jpg"/>
          <p:cNvPicPr>
            <a:picLocks noGrp="1" noChangeAspect="1"/>
          </p:cNvPicPr>
          <p:nvPr isPhoto="1"/>
        </p:nvPicPr>
        <p:blipFill>
          <a:blip r:embed="rId5">
            <a:lum/>
          </a:blip>
          <a:stretch>
            <a:fillRect/>
          </a:stretch>
        </p:blipFill>
        <p:spPr>
          <a:xfrm>
            <a:off x="533400" y="3200400"/>
            <a:ext cx="2500207" cy="3657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uritan family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1000" y="0"/>
            <a:ext cx="4952999" cy="3458094"/>
          </a:xfrm>
          <a:prstGeom prst="rect">
            <a:avLst/>
          </a:prstGeom>
        </p:spPr>
      </p:pic>
      <p:pic>
        <p:nvPicPr>
          <p:cNvPr id="3" name="Picture 2" descr="puritan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3752" y="3962400"/>
            <a:ext cx="4940248" cy="2895600"/>
          </a:xfrm>
          <a:prstGeom prst="rect">
            <a:avLst/>
          </a:prstGeom>
        </p:spPr>
      </p:pic>
      <p:pic>
        <p:nvPicPr>
          <p:cNvPr id="4" name="Picture 3" descr="John Winthrop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09601"/>
            <a:ext cx="4126248" cy="55626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765</TotalTime>
  <Words>0</Words>
  <Application>Microsoft Office PowerPoint</Application>
  <PresentationFormat>On-screen Show (4:3)</PresentationFormat>
  <Paragraphs>0</Paragraphs>
  <Slides>58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58</vt:i4>
      </vt:variant>
    </vt:vector>
  </HeadingPairs>
  <TitlesOfParts>
    <vt:vector size="59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Anthony Anadio</dc:creator>
  <cp:lastModifiedBy>Anthony Anadio</cp:lastModifiedBy>
  <cp:revision>19</cp:revision>
  <dcterms:created xsi:type="dcterms:W3CDTF">2007-08-01T00:15:06Z</dcterms:created>
  <dcterms:modified xsi:type="dcterms:W3CDTF">2007-09-07T01:22:34Z</dcterms:modified>
</cp:coreProperties>
</file>